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58" r:id="rId5"/>
    <p:sldId id="268" r:id="rId6"/>
    <p:sldId id="269" r:id="rId7"/>
    <p:sldId id="270" r:id="rId8"/>
    <p:sldId id="272" r:id="rId9"/>
    <p:sldId id="273" r:id="rId10"/>
    <p:sldId id="266" r:id="rId11"/>
    <p:sldId id="27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7949" autoAdjust="0"/>
  </p:normalViewPr>
  <p:slideViewPr>
    <p:cSldViewPr snapToGrid="0" showGuides="1">
      <p:cViewPr varScale="1">
        <p:scale>
          <a:sx n="74" d="100"/>
          <a:sy n="74" d="100"/>
        </p:scale>
        <p:origin x="413"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10/10/2023</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10/10/2023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10/10/2023</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IN" dirty="0"/>
              <a:t>Earthquake</a:t>
            </a:r>
            <a:br>
              <a:rPr lang="en-IN" dirty="0"/>
            </a:br>
            <a:r>
              <a:rPr lang="en-IN" dirty="0"/>
              <a:t>prediction using python</a:t>
            </a:r>
            <a:endParaRPr lang="en-US"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IN" sz="2400" dirty="0"/>
              <a:t>Phase –ii : innovation </a:t>
            </a:r>
            <a:endParaRPr lang="en-US" sz="2400" dirty="0"/>
          </a:p>
        </p:txBody>
      </p:sp>
      <p:pic>
        <p:nvPicPr>
          <p:cNvPr id="7" name="Picture Placeholder 6">
            <a:extLst>
              <a:ext uri="{FF2B5EF4-FFF2-40B4-BE49-F238E27FC236}">
                <a16:creationId xmlns:a16="http://schemas.microsoft.com/office/drawing/2014/main" id="{0A087C94-B1FC-DC4F-8B9D-064FAEB2005B}"/>
              </a:ext>
            </a:extLst>
          </p:cNvPr>
          <p:cNvPicPr>
            <a:picLocks noGrp="1" noChangeAspect="1"/>
          </p:cNvPicPr>
          <p:nvPr>
            <p:ph type="pic" sz="quarter" idx="10"/>
          </p:nvPr>
        </p:nvPicPr>
        <p:blipFill>
          <a:blip r:embed="rId3"/>
          <a:srcRect t="16664" b="16664"/>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
        <p:nvSpPr>
          <p:cNvPr id="13" name="TextBox 12">
            <a:extLst>
              <a:ext uri="{FF2B5EF4-FFF2-40B4-BE49-F238E27FC236}">
                <a16:creationId xmlns:a16="http://schemas.microsoft.com/office/drawing/2014/main" id="{31F44377-51F3-6057-024E-55A10A0BBDC3}"/>
              </a:ext>
            </a:extLst>
          </p:cNvPr>
          <p:cNvSpPr txBox="1"/>
          <p:nvPr/>
        </p:nvSpPr>
        <p:spPr>
          <a:xfrm>
            <a:off x="515938" y="3211349"/>
            <a:ext cx="8973176" cy="707886"/>
          </a:xfrm>
          <a:prstGeom prst="rect">
            <a:avLst/>
          </a:prstGeom>
          <a:noFill/>
        </p:spPr>
        <p:txBody>
          <a:bodyPr wrap="square">
            <a:spAutoFit/>
          </a:bodyPr>
          <a:lstStyle/>
          <a:p>
            <a:r>
              <a:rPr lang="en-IN" sz="4000" dirty="0">
                <a:solidFill>
                  <a:srgbClr val="0070C0"/>
                </a:solidFill>
              </a:rPr>
              <a:t>Introduction:- </a:t>
            </a:r>
            <a:endParaRPr lang="en-IN" sz="4000" dirty="0"/>
          </a:p>
        </p:txBody>
      </p:sp>
      <p:sp>
        <p:nvSpPr>
          <p:cNvPr id="14" name="TextBox 13">
            <a:extLst>
              <a:ext uri="{FF2B5EF4-FFF2-40B4-BE49-F238E27FC236}">
                <a16:creationId xmlns:a16="http://schemas.microsoft.com/office/drawing/2014/main" id="{7175D636-7042-6F9B-610E-4C3E6CCDF588}"/>
              </a:ext>
            </a:extLst>
          </p:cNvPr>
          <p:cNvSpPr txBox="1"/>
          <p:nvPr/>
        </p:nvSpPr>
        <p:spPr>
          <a:xfrm>
            <a:off x="633046" y="4160018"/>
            <a:ext cx="8742064" cy="923330"/>
          </a:xfrm>
          <a:prstGeom prst="rect">
            <a:avLst/>
          </a:prstGeom>
          <a:noFill/>
        </p:spPr>
        <p:txBody>
          <a:bodyPr wrap="square">
            <a:spAutoFit/>
          </a:bodyPr>
          <a:lstStyle/>
          <a:p>
            <a:pPr marL="285750" indent="-285750">
              <a:buFont typeface="Arial" panose="020B0604020202020204" pitchFamily="34" charset="0"/>
              <a:buChar char="•"/>
            </a:pPr>
            <a:r>
              <a:rPr lang="en-US" dirty="0"/>
              <a:t>Earthquake prediction is a challenging task in machine learning, and it requires the use of advanced techniques such as hyperparameter tuning and feature engineering to improve the performance of models. </a:t>
            </a:r>
            <a:endParaRPr lang="en-IN" dirty="0"/>
          </a:p>
        </p:txBody>
      </p:sp>
      <p:sp>
        <p:nvSpPr>
          <p:cNvPr id="16" name="TextBox 15">
            <a:extLst>
              <a:ext uri="{FF2B5EF4-FFF2-40B4-BE49-F238E27FC236}">
                <a16:creationId xmlns:a16="http://schemas.microsoft.com/office/drawing/2014/main" id="{2536E986-E9BD-D956-E406-F79798D0F05B}"/>
              </a:ext>
            </a:extLst>
          </p:cNvPr>
          <p:cNvSpPr txBox="1"/>
          <p:nvPr/>
        </p:nvSpPr>
        <p:spPr>
          <a:xfrm>
            <a:off x="515938" y="442127"/>
            <a:ext cx="8859173" cy="1538883"/>
          </a:xfrm>
          <a:prstGeom prst="rect">
            <a:avLst/>
          </a:prstGeom>
          <a:noFill/>
        </p:spPr>
        <p:txBody>
          <a:bodyPr wrap="square">
            <a:spAutoFit/>
          </a:bodyPr>
          <a:lstStyle/>
          <a:p>
            <a:r>
              <a:rPr lang="en-US" sz="4000" dirty="0"/>
              <a:t>Abstract:</a:t>
            </a:r>
          </a:p>
          <a:p>
            <a:pPr marL="285750" indent="-285750">
              <a:buFont typeface="Arial" panose="020B0604020202020204" pitchFamily="34" charset="0"/>
              <a:buChar char="•"/>
            </a:pPr>
            <a:r>
              <a:rPr lang="en-US" dirty="0"/>
              <a:t>This paper proposes a methodology for earthquake prediction using hyperparameter tuning and feature engineering in Python. The goal is to develop a deep learning-based technique that can accurately predict seismic activity.</a:t>
            </a:r>
            <a:endParaRPr lang="en-IN" dirty="0"/>
          </a:p>
        </p:txBody>
      </p:sp>
      <p:sp>
        <p:nvSpPr>
          <p:cNvPr id="18" name="TextBox 17">
            <a:extLst>
              <a:ext uri="{FF2B5EF4-FFF2-40B4-BE49-F238E27FC236}">
                <a16:creationId xmlns:a16="http://schemas.microsoft.com/office/drawing/2014/main" id="{B7368725-DD4E-9E73-367B-6EAF21DF9462}"/>
              </a:ext>
            </a:extLst>
          </p:cNvPr>
          <p:cNvSpPr txBox="1"/>
          <p:nvPr/>
        </p:nvSpPr>
        <p:spPr>
          <a:xfrm>
            <a:off x="515938" y="1881779"/>
            <a:ext cx="8859173" cy="923330"/>
          </a:xfrm>
          <a:prstGeom prst="rect">
            <a:avLst/>
          </a:prstGeom>
          <a:noFill/>
        </p:spPr>
        <p:txBody>
          <a:bodyPr wrap="square">
            <a:spAutoFit/>
          </a:bodyPr>
          <a:lstStyle/>
          <a:p>
            <a:pPr marL="285750" indent="-285750">
              <a:buFont typeface="Arial" panose="020B0604020202020204" pitchFamily="34" charset="0"/>
              <a:buChar char="•"/>
            </a:pPr>
            <a:r>
              <a:rPr lang="en-US" dirty="0"/>
              <a:t>The proposed methodology is based on the latest research in the field of earthquake prediction using machine learning. It aims to improve the accuracy of seismic activity prediction and provide early warning systems for natural disasters.</a:t>
            </a:r>
            <a:endParaRPr lang="en-IN" dirty="0"/>
          </a:p>
        </p:txBody>
      </p:sp>
      <p:sp>
        <p:nvSpPr>
          <p:cNvPr id="20" name="TextBox 19">
            <a:extLst>
              <a:ext uri="{FF2B5EF4-FFF2-40B4-BE49-F238E27FC236}">
                <a16:creationId xmlns:a16="http://schemas.microsoft.com/office/drawing/2014/main" id="{09214680-0E8C-BCB4-2EBA-D7B1F3353439}"/>
              </a:ext>
            </a:extLst>
          </p:cNvPr>
          <p:cNvSpPr txBox="1"/>
          <p:nvPr/>
        </p:nvSpPr>
        <p:spPr>
          <a:xfrm>
            <a:off x="633046" y="5149574"/>
            <a:ext cx="8742065" cy="1200329"/>
          </a:xfrm>
          <a:prstGeom prst="rect">
            <a:avLst/>
          </a:prstGeom>
          <a:noFill/>
        </p:spPr>
        <p:txBody>
          <a:bodyPr wrap="square">
            <a:spAutoFit/>
          </a:bodyPr>
          <a:lstStyle/>
          <a:p>
            <a:pPr marL="285750" indent="-285750">
              <a:buFont typeface="Arial" panose="020B0604020202020204" pitchFamily="34" charset="0"/>
              <a:buChar char="•"/>
            </a:pPr>
            <a:r>
              <a:rPr lang="en-US" dirty="0"/>
              <a:t>Python is a popular programming language for earthquake prediction because it is free, open-source, and has a large community of developers. It also has a number of libraries and tools that are specifically designed for machine learning and data science, which are essential for earthquake prediction</a:t>
            </a:r>
            <a:endParaRPr lang="en-IN" dirty="0"/>
          </a:p>
        </p:txBody>
      </p:sp>
    </p:spTree>
    <p:extLst>
      <p:ext uri="{BB962C8B-B14F-4D97-AF65-F5344CB8AC3E}">
        <p14:creationId xmlns:p14="http://schemas.microsoft.com/office/powerpoint/2010/main" val="3187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10" name="Content Placeholder 9">
            <a:extLst>
              <a:ext uri="{FF2B5EF4-FFF2-40B4-BE49-F238E27FC236}">
                <a16:creationId xmlns:a16="http://schemas.microsoft.com/office/drawing/2014/main" id="{EAB062FB-BD99-18A5-28C5-874AF76624D1}"/>
              </a:ext>
            </a:extLst>
          </p:cNvPr>
          <p:cNvSpPr>
            <a:spLocks noGrp="1"/>
          </p:cNvSpPr>
          <p:nvPr>
            <p:ph idx="1"/>
          </p:nvPr>
        </p:nvSpPr>
        <p:spPr>
          <a:xfrm>
            <a:off x="673064" y="1253331"/>
            <a:ext cx="10837862" cy="4351338"/>
          </a:xfrm>
        </p:spPr>
        <p:txBody>
          <a:bodyPr/>
          <a:lstStyle/>
          <a:p>
            <a:pPr marL="0" indent="0">
              <a:buNone/>
            </a:pPr>
            <a:r>
              <a:rPr lang="en-IN" dirty="0"/>
              <a:t>There are two Innovation techniques commonly used for </a:t>
            </a:r>
            <a:r>
              <a:rPr lang="en-US" dirty="0"/>
              <a:t>earthquake prediction using python,</a:t>
            </a:r>
            <a:r>
              <a:rPr lang="en-IN" dirty="0"/>
              <a:t>they are:</a:t>
            </a:r>
          </a:p>
          <a:p>
            <a:pPr marL="0" indent="0">
              <a:buNone/>
            </a:pPr>
            <a:r>
              <a:rPr lang="en-IN" dirty="0"/>
              <a:t>                                        </a:t>
            </a:r>
            <a:r>
              <a:rPr lang="en-IN" dirty="0">
                <a:solidFill>
                  <a:srgbClr val="7030A0"/>
                </a:solidFill>
              </a:rPr>
              <a:t>HYPERPARAMETER TUNING. </a:t>
            </a:r>
          </a:p>
          <a:p>
            <a:pPr marL="0" indent="0">
              <a:buNone/>
            </a:pPr>
            <a:r>
              <a:rPr lang="en-IN" dirty="0"/>
              <a:t>                                        </a:t>
            </a:r>
            <a:r>
              <a:rPr lang="en-IN" dirty="0">
                <a:solidFill>
                  <a:srgbClr val="7030A0"/>
                </a:solidFill>
              </a:rPr>
              <a:t>FUTURE ENGINEERING. </a:t>
            </a:r>
          </a:p>
          <a:p>
            <a:pPr marL="0" indent="0">
              <a:buNone/>
            </a:pPr>
            <a:endParaRPr lang="en-IN" dirty="0">
              <a:solidFill>
                <a:srgbClr val="7030A0"/>
              </a:solidFill>
            </a:endParaRPr>
          </a:p>
          <a:p>
            <a:pPr marL="0" indent="0">
              <a:buNone/>
            </a:pPr>
            <a:r>
              <a:rPr lang="en-US" dirty="0"/>
              <a:t>Hyperparameter tuning and feature engineering are two of the most important techniques for improving the performance of machine learning models. They can be used to innovate in earthquake prediction using Python in a number of ways</a:t>
            </a:r>
            <a:r>
              <a:rPr lang="en-US" dirty="0">
                <a:solidFill>
                  <a:srgbClr val="7030A0"/>
                </a:solidFill>
              </a:rPr>
              <a:t>.</a:t>
            </a:r>
            <a:endParaRPr lang="en-IN" dirty="0">
              <a:solidFill>
                <a:srgbClr val="7030A0"/>
              </a:solidFill>
            </a:endParaRPr>
          </a:p>
        </p:txBody>
      </p:sp>
      <p:sp>
        <p:nvSpPr>
          <p:cNvPr id="9" name="Title 8">
            <a:extLst>
              <a:ext uri="{FF2B5EF4-FFF2-40B4-BE49-F238E27FC236}">
                <a16:creationId xmlns:a16="http://schemas.microsoft.com/office/drawing/2014/main" id="{E7BE3043-06E5-5131-C272-1A6D26FE8FB9}"/>
              </a:ext>
            </a:extLst>
          </p:cNvPr>
          <p:cNvSpPr>
            <a:spLocks noGrp="1"/>
          </p:cNvSpPr>
          <p:nvPr>
            <p:ph type="title"/>
          </p:nvPr>
        </p:nvSpPr>
        <p:spPr/>
        <p:txBody>
          <a:bodyPr/>
          <a:lstStyle/>
          <a:p>
            <a:r>
              <a:rPr lang="en-US" dirty="0">
                <a:solidFill>
                  <a:srgbClr val="0070C0"/>
                </a:solidFill>
              </a:rPr>
              <a:t>innovations </a:t>
            </a:r>
            <a:r>
              <a:rPr lang="en-IN" dirty="0">
                <a:solidFill>
                  <a:srgbClr val="0070C0"/>
                </a:solidFill>
              </a:rPr>
              <a:t>for</a:t>
            </a:r>
            <a:r>
              <a:rPr lang="en-US" dirty="0">
                <a:solidFill>
                  <a:srgbClr val="0070C0"/>
                </a:solidFill>
              </a:rPr>
              <a:t> earthquake prediction using python:-</a:t>
            </a:r>
            <a:endParaRPr lang="en-IN" dirty="0">
              <a:solidFill>
                <a:srgbClr val="0070C0"/>
              </a:solidFill>
            </a:endParaRPr>
          </a:p>
        </p:txBody>
      </p:sp>
      <p:sp>
        <p:nvSpPr>
          <p:cNvPr id="11" name="Arrow: Right 10">
            <a:extLst>
              <a:ext uri="{FF2B5EF4-FFF2-40B4-BE49-F238E27FC236}">
                <a16:creationId xmlns:a16="http://schemas.microsoft.com/office/drawing/2014/main" id="{4FE5AC8C-7527-4B7E-297E-8B01D1750D3B}"/>
              </a:ext>
            </a:extLst>
          </p:cNvPr>
          <p:cNvSpPr/>
          <p:nvPr/>
        </p:nvSpPr>
        <p:spPr>
          <a:xfrm>
            <a:off x="202847" y="1416820"/>
            <a:ext cx="313091" cy="324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2" name="Star: 5 Points 11">
            <a:extLst>
              <a:ext uri="{FF2B5EF4-FFF2-40B4-BE49-F238E27FC236}">
                <a16:creationId xmlns:a16="http://schemas.microsoft.com/office/drawing/2014/main" id="{27CE16AD-6069-9428-F9B9-CFF60F8A834D}"/>
              </a:ext>
            </a:extLst>
          </p:cNvPr>
          <p:cNvSpPr/>
          <p:nvPr/>
        </p:nvSpPr>
        <p:spPr>
          <a:xfrm>
            <a:off x="3780593" y="2247126"/>
            <a:ext cx="180000" cy="180000"/>
          </a:xfrm>
          <a:prstGeom prst="star5">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Star: 5 Points 12">
            <a:extLst>
              <a:ext uri="{FF2B5EF4-FFF2-40B4-BE49-F238E27FC236}">
                <a16:creationId xmlns:a16="http://schemas.microsoft.com/office/drawing/2014/main" id="{EAA18DC8-750C-2208-0981-FBAE6681C12F}"/>
              </a:ext>
            </a:extLst>
          </p:cNvPr>
          <p:cNvSpPr/>
          <p:nvPr/>
        </p:nvSpPr>
        <p:spPr>
          <a:xfrm>
            <a:off x="3780593" y="2761697"/>
            <a:ext cx="180000" cy="1800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391887" y="-261257"/>
            <a:ext cx="11274652" cy="1125415"/>
          </a:xfrm>
        </p:spPr>
        <p:txBody>
          <a:bodyPr/>
          <a:lstStyle/>
          <a:p>
            <a:r>
              <a:rPr lang="en-IN" sz="4000" dirty="0">
                <a:solidFill>
                  <a:srgbClr val="7030A0"/>
                </a:solidFill>
              </a:rPr>
              <a:t>1 </a:t>
            </a:r>
            <a:r>
              <a:rPr lang="en-IN" sz="2800" dirty="0">
                <a:solidFill>
                  <a:srgbClr val="00B050"/>
                </a:solidFill>
              </a:rPr>
              <a:t>HYPERPARAMETER TUNING.                </a:t>
            </a:r>
            <a:r>
              <a:rPr lang="en-IN" sz="4000" dirty="0">
                <a:solidFill>
                  <a:srgbClr val="7030A0"/>
                </a:solidFill>
              </a:rPr>
              <a:t>2</a:t>
            </a:r>
            <a:r>
              <a:rPr lang="en-IN" sz="2400" dirty="0">
                <a:solidFill>
                  <a:srgbClr val="7030A0"/>
                </a:solidFill>
              </a:rPr>
              <a:t> </a:t>
            </a:r>
            <a:r>
              <a:rPr lang="en-IN" sz="2800" dirty="0">
                <a:solidFill>
                  <a:srgbClr val="00B050"/>
                </a:solidFill>
              </a:rPr>
              <a:t>FUTURE ENGINEERING</a:t>
            </a:r>
            <a:r>
              <a:rPr lang="en-IN" sz="2400" dirty="0">
                <a:solidFill>
                  <a:srgbClr val="7030A0"/>
                </a:solidFill>
              </a:rPr>
              <a:t>. </a:t>
            </a:r>
            <a:endParaRPr lang="en-US" sz="2800" dirty="0">
              <a:solidFill>
                <a:srgbClr val="00B050"/>
              </a:solidFill>
            </a:endParaRP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
        <p:nvSpPr>
          <p:cNvPr id="11" name="TextBox 10">
            <a:extLst>
              <a:ext uri="{FF2B5EF4-FFF2-40B4-BE49-F238E27FC236}">
                <a16:creationId xmlns:a16="http://schemas.microsoft.com/office/drawing/2014/main" id="{EDF0F964-B2A9-757D-E41B-5703C5CDE7A6}"/>
              </a:ext>
            </a:extLst>
          </p:cNvPr>
          <p:cNvSpPr txBox="1"/>
          <p:nvPr/>
        </p:nvSpPr>
        <p:spPr>
          <a:xfrm>
            <a:off x="659840" y="1014884"/>
            <a:ext cx="5359123" cy="2862322"/>
          </a:xfrm>
          <a:prstGeom prst="rect">
            <a:avLst/>
          </a:prstGeom>
          <a:noFill/>
        </p:spPr>
        <p:txBody>
          <a:bodyPr wrap="square">
            <a:spAutoFit/>
          </a:bodyPr>
          <a:lstStyle/>
          <a:p>
            <a:pPr marL="285750" indent="-285750">
              <a:buFont typeface="Arial" panose="020B0604020202020204" pitchFamily="34" charset="0"/>
              <a:buChar char="•"/>
            </a:pPr>
            <a:r>
              <a:rPr lang="en-US" sz="1600" dirty="0"/>
              <a:t>Hyperparameter tuning involves adjusting the parameters of a machine learning algorithm to improve its performance on a given dataset. For example, the hyperparameters of a support vector machine (SVM) algorithm include the kernel function and the regularization parameter</a:t>
            </a:r>
            <a:r>
              <a:rPr lang="en-US" dirty="0"/>
              <a:t>.</a:t>
            </a:r>
          </a:p>
          <a:p>
            <a:pPr marL="285750" indent="-285750">
              <a:buFont typeface="Arial" panose="020B0604020202020204" pitchFamily="34" charset="0"/>
              <a:buChar char="•"/>
            </a:pPr>
            <a:r>
              <a:rPr lang="en-US" sz="1600" dirty="0"/>
              <a:t>Hyperparameter tuning can be used to improve the performance of earthquake prediction models in a number of ways.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IN" dirty="0"/>
          </a:p>
        </p:txBody>
      </p:sp>
      <p:sp>
        <p:nvSpPr>
          <p:cNvPr id="13" name="TextBox 12">
            <a:extLst>
              <a:ext uri="{FF2B5EF4-FFF2-40B4-BE49-F238E27FC236}">
                <a16:creationId xmlns:a16="http://schemas.microsoft.com/office/drawing/2014/main" id="{A2F97BFE-7869-7E02-7067-B620FE76940A}"/>
              </a:ext>
            </a:extLst>
          </p:cNvPr>
          <p:cNvSpPr txBox="1"/>
          <p:nvPr/>
        </p:nvSpPr>
        <p:spPr>
          <a:xfrm>
            <a:off x="659840" y="3305908"/>
            <a:ext cx="5513199" cy="3077766"/>
          </a:xfrm>
          <a:prstGeom prst="rect">
            <a:avLst/>
          </a:prstGeom>
          <a:noFill/>
        </p:spPr>
        <p:txBody>
          <a:bodyPr wrap="square">
            <a:spAutoFit/>
          </a:bodyPr>
          <a:lstStyle/>
          <a:p>
            <a:pPr marL="285750" indent="-285750">
              <a:buFont typeface="Arial" panose="020B0604020202020204" pitchFamily="34" charset="0"/>
              <a:buChar char="•"/>
            </a:pPr>
            <a:r>
              <a:rPr lang="en-US" sz="1600" dirty="0"/>
              <a:t>For example, hyperparameter tuning can be used to Reduce the overfitting of the model to the training data.</a:t>
            </a:r>
          </a:p>
          <a:p>
            <a:pPr marL="285750" indent="-285750">
              <a:buFont typeface="Arial" panose="020B0604020202020204" pitchFamily="34" charset="0"/>
              <a:buChar char="•"/>
            </a:pPr>
            <a:r>
              <a:rPr lang="en-US" sz="1600" dirty="0"/>
              <a:t>Improve the generalization performance of the model on new data.</a:t>
            </a:r>
          </a:p>
          <a:p>
            <a:pPr marL="285750" indent="-285750">
              <a:buFont typeface="Arial" panose="020B0604020202020204" pitchFamily="34" charset="0"/>
              <a:buChar char="•"/>
            </a:pPr>
            <a:r>
              <a:rPr lang="en-US" sz="1600" dirty="0"/>
              <a:t>Identify the most important features for predicting earthquakes.</a:t>
            </a:r>
          </a:p>
          <a:p>
            <a:pPr marL="285750" indent="-285750">
              <a:buFont typeface="Arial" panose="020B0604020202020204" pitchFamily="34" charset="0"/>
              <a:buChar char="•"/>
            </a:pPr>
            <a:r>
              <a:rPr lang="en-US" sz="1600" dirty="0"/>
              <a:t>Fine-tune the model parameters to improve the model's performance.</a:t>
            </a:r>
          </a:p>
          <a:p>
            <a:pPr marL="285750" indent="-285750">
              <a:buFont typeface="Arial" panose="020B0604020202020204" pitchFamily="34" charset="0"/>
              <a:buChar char="•"/>
            </a:pPr>
            <a:r>
              <a:rPr lang="en-US" sz="1600" dirty="0"/>
              <a:t>Use techniques such as grid search and halving search to optimize the hyperparameters.</a:t>
            </a:r>
          </a:p>
          <a:p>
            <a:pPr marL="285750" indent="-285750">
              <a:buFont typeface="Arial" panose="020B0604020202020204" pitchFamily="34" charset="0"/>
              <a:buChar char="•"/>
            </a:pPr>
            <a:r>
              <a:rPr lang="en-US" sz="1600" dirty="0"/>
              <a:t>Experiment with different combinations of hyperparameters to find the best configuration</a:t>
            </a:r>
            <a:r>
              <a:rPr lang="en-US" dirty="0"/>
              <a:t>.</a:t>
            </a:r>
          </a:p>
        </p:txBody>
      </p:sp>
      <p:sp>
        <p:nvSpPr>
          <p:cNvPr id="15" name="TextBox 14">
            <a:extLst>
              <a:ext uri="{FF2B5EF4-FFF2-40B4-BE49-F238E27FC236}">
                <a16:creationId xmlns:a16="http://schemas.microsoft.com/office/drawing/2014/main" id="{1B65F3A5-F15B-9993-04C5-6D40656B6275}"/>
              </a:ext>
            </a:extLst>
          </p:cNvPr>
          <p:cNvSpPr txBox="1"/>
          <p:nvPr/>
        </p:nvSpPr>
        <p:spPr>
          <a:xfrm>
            <a:off x="6556941" y="1014884"/>
            <a:ext cx="5101215" cy="5755422"/>
          </a:xfrm>
          <a:prstGeom prst="rect">
            <a:avLst/>
          </a:prstGeom>
          <a:noFill/>
        </p:spPr>
        <p:txBody>
          <a:bodyPr wrap="square">
            <a:spAutoFit/>
          </a:bodyPr>
          <a:lstStyle/>
          <a:p>
            <a:pPr marL="285750" indent="-285750">
              <a:buFont typeface="Arial" panose="020B0604020202020204" pitchFamily="34" charset="0"/>
              <a:buChar char="•"/>
            </a:pPr>
            <a:r>
              <a:rPr lang="en-US" sz="1600" dirty="0"/>
              <a:t>Feature engineering is the process of creating new features from existing data. This can be done by combining existing features, transforming existing features, or creating new features from other sources of data. </a:t>
            </a:r>
          </a:p>
          <a:p>
            <a:pPr marL="285750" indent="-285750">
              <a:buFont typeface="Arial" panose="020B0604020202020204" pitchFamily="34" charset="0"/>
              <a:buChar char="•"/>
            </a:pPr>
            <a:r>
              <a:rPr lang="en-US" sz="1600" dirty="0"/>
              <a:t>This new feature could be used to improve the accuracy of a machine learning algorithm for predicting earthquakes.</a:t>
            </a:r>
          </a:p>
          <a:p>
            <a:pPr marL="285750" indent="-285750">
              <a:buFont typeface="Arial" panose="020B0604020202020204" pitchFamily="34" charset="0"/>
              <a:buChar char="•"/>
            </a:pPr>
            <a:r>
              <a:rPr lang="en-US" sz="1600" dirty="0"/>
              <a:t>Feature engineering can be used to improve the performance of earthquake prediction models in a number of ways.</a:t>
            </a:r>
          </a:p>
          <a:p>
            <a:pPr marL="285750" indent="-285750">
              <a:buFont typeface="Arial" panose="020B0604020202020204" pitchFamily="34" charset="0"/>
              <a:buChar char="•"/>
            </a:pPr>
            <a:r>
              <a:rPr lang="en-US" sz="1600" dirty="0"/>
              <a:t>For example, a feature engineer might create a new feature that represents the average magnitude of all earthquakes that have occurred in a given area within the past 10 years. For example, feature engineering can be used to Reduce the dimensionality of the data, which can make the model more efficient to train and deploy. </a:t>
            </a:r>
          </a:p>
          <a:p>
            <a:pPr marL="285750" indent="-285750">
              <a:buFont typeface="Arial" panose="020B0604020202020204" pitchFamily="34" charset="0"/>
              <a:buChar char="•"/>
            </a:pPr>
            <a:r>
              <a:rPr lang="en-US" sz="1600" dirty="0"/>
              <a:t>Create more informative features that are better correlated with the target variable (i.e., whether or not an earthquake will occur).</a:t>
            </a:r>
          </a:p>
          <a:p>
            <a:pPr marL="285750" indent="-285750">
              <a:buFont typeface="Arial" panose="020B0604020202020204" pitchFamily="34" charset="0"/>
              <a:buChar char="•"/>
            </a:pPr>
            <a:r>
              <a:rPr lang="en-US" sz="1600" dirty="0"/>
              <a:t>Identify hidden patterns in the data that may be useful for predicting earthquakes.</a:t>
            </a:r>
            <a:endParaRPr lang="en-IN" sz="1600" dirty="0"/>
          </a:p>
        </p:txBody>
      </p:sp>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idx="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5477669" y="3544094"/>
            <a:ext cx="914400" cy="914400"/>
          </a:xfrm>
        </p:spPr>
      </p:pic>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pPr marL="0" indent="0">
              <a:buNone/>
            </a:pPr>
            <a:r>
              <a:rPr lang="en-US" sz="2800" cap="none" dirty="0">
                <a:solidFill>
                  <a:srgbClr val="00B050"/>
                </a:solidFill>
              </a:rPr>
              <a:t>How </a:t>
            </a:r>
            <a:r>
              <a:rPr lang="en-IN" sz="2800" cap="none" dirty="0">
                <a:solidFill>
                  <a:srgbClr val="00B050"/>
                </a:solidFill>
              </a:rPr>
              <a:t>Hyperparameter Tuning And Future Engineering use for problem solving occurs in earthquake predictions .</a:t>
            </a:r>
            <a:br>
              <a:rPr lang="en-IN" dirty="0">
                <a:solidFill>
                  <a:srgbClr val="7030A0"/>
                </a:solidFill>
              </a:rPr>
            </a:br>
            <a:endParaRPr lang="en-US"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4294967295"/>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131" r="131"/>
          <a:stretch/>
        </p:blipFill>
        <p:spPr>
          <a:xfrm>
            <a:off x="11587163" y="4905375"/>
            <a:ext cx="604837" cy="606425"/>
          </a:xfrm>
        </p:spPr>
      </p:pic>
      <p:sp>
        <p:nvSpPr>
          <p:cNvPr id="7" name="TextBox 6">
            <a:extLst>
              <a:ext uri="{FF2B5EF4-FFF2-40B4-BE49-F238E27FC236}">
                <a16:creationId xmlns:a16="http://schemas.microsoft.com/office/drawing/2014/main" id="{61CB9339-4A38-0DA3-D46A-B88AF72AB3FC}"/>
              </a:ext>
            </a:extLst>
          </p:cNvPr>
          <p:cNvSpPr txBox="1"/>
          <p:nvPr/>
        </p:nvSpPr>
        <p:spPr>
          <a:xfrm>
            <a:off x="525462" y="944544"/>
            <a:ext cx="6026063" cy="5078313"/>
          </a:xfrm>
          <a:prstGeom prst="rect">
            <a:avLst/>
          </a:prstGeom>
          <a:noFill/>
        </p:spPr>
        <p:txBody>
          <a:bodyPr wrap="square">
            <a:spAutoFit/>
          </a:bodyPr>
          <a:lstStyle/>
          <a:p>
            <a:r>
              <a:rPr lang="en-IN" dirty="0"/>
              <a:t>Problem 1:</a:t>
            </a:r>
            <a:r>
              <a:rPr lang="en-US" dirty="0"/>
              <a:t> data collection and availability issues .</a:t>
            </a:r>
          </a:p>
          <a:p>
            <a:pPr marL="285750" indent="-285750">
              <a:buFont typeface="Arial" panose="020B0604020202020204" pitchFamily="34" charset="0"/>
              <a:buChar char="•"/>
            </a:pPr>
            <a:r>
              <a:rPr lang="en-US" sz="1600" dirty="0"/>
              <a:t>Hyperparameter tuning and feature engineering can help solve data collection and availability issues in earthquake prediction by improving the accuracy and reliability of the models.</a:t>
            </a:r>
          </a:p>
          <a:p>
            <a:pPr marL="285750" indent="-285750">
              <a:buFont typeface="Arial" panose="020B0604020202020204" pitchFamily="34" charset="0"/>
              <a:buChar char="•"/>
            </a:pPr>
            <a:r>
              <a:rPr lang="en-US" sz="1600" dirty="0"/>
              <a:t> Here are some ways in which these techniques can be used Hyperparameter tuning , Fine-tune the model parameters to improve the model's performance.</a:t>
            </a:r>
          </a:p>
          <a:p>
            <a:pPr marL="285750" indent="-285750">
              <a:buFont typeface="Arial" panose="020B0604020202020204" pitchFamily="34" charset="0"/>
              <a:buChar char="•"/>
            </a:pPr>
            <a:r>
              <a:rPr lang="en-US" sz="1600" dirty="0"/>
              <a:t>Use techniques such as grid search and halving search to optimize the hyperparameters.</a:t>
            </a:r>
          </a:p>
          <a:p>
            <a:pPr marL="285750" indent="-285750">
              <a:buFont typeface="Arial" panose="020B0604020202020204" pitchFamily="34" charset="0"/>
              <a:buChar char="•"/>
            </a:pPr>
            <a:r>
              <a:rPr lang="en-US" sz="1600" dirty="0"/>
              <a:t>Experiment with different combinations of hyperparameters to find the best configuration Feature engineering Select and transform the input features to improve the model's performance .</a:t>
            </a:r>
          </a:p>
          <a:p>
            <a:pPr marL="285750" indent="-285750">
              <a:buFont typeface="Arial" panose="020B0604020202020204" pitchFamily="34" charset="0"/>
              <a:buChar char="•"/>
            </a:pPr>
            <a:r>
              <a:rPr lang="en-US" sz="1600" dirty="0"/>
              <a:t>Extract features such as frequency, amplitude, and duration of the seismic waves from the seismic data.</a:t>
            </a:r>
          </a:p>
          <a:p>
            <a:pPr marL="285750" indent="-285750">
              <a:buFont typeface="Arial" panose="020B0604020202020204" pitchFamily="34" charset="0"/>
              <a:buChar char="•"/>
            </a:pPr>
            <a:r>
              <a:rPr lang="en-US" sz="1600" dirty="0"/>
              <a:t>Use domain knowledge to identify relevant features that can improve the model's accuracy.</a:t>
            </a:r>
          </a:p>
          <a:p>
            <a:pPr marL="285750" indent="-285750">
              <a:buFont typeface="Arial" panose="020B0604020202020204" pitchFamily="34" charset="0"/>
              <a:buChar char="•"/>
            </a:pPr>
            <a:r>
              <a:rPr lang="en-US" sz="1600" dirty="0"/>
              <a:t>By using hyperparameter tuning and feature engineering techniques, we can develop more accurate and reliable earthquake prediction models that can help mitigate the impact of earthquakes</a:t>
            </a:r>
            <a:r>
              <a:rPr lang="en-US" dirty="0"/>
              <a:t>.</a:t>
            </a:r>
            <a:endParaRPr lang="en-IN" dirty="0"/>
          </a:p>
        </p:txBody>
      </p:sp>
      <p:sp>
        <p:nvSpPr>
          <p:cNvPr id="11" name="TextBox 10">
            <a:extLst>
              <a:ext uri="{FF2B5EF4-FFF2-40B4-BE49-F238E27FC236}">
                <a16:creationId xmlns:a16="http://schemas.microsoft.com/office/drawing/2014/main" id="{50E6EDBE-23CE-6CDE-94EA-7503EDE2B761}"/>
              </a:ext>
            </a:extLst>
          </p:cNvPr>
          <p:cNvSpPr txBox="1"/>
          <p:nvPr/>
        </p:nvSpPr>
        <p:spPr>
          <a:xfrm>
            <a:off x="6561049" y="932640"/>
            <a:ext cx="5486400" cy="5324535"/>
          </a:xfrm>
          <a:prstGeom prst="rect">
            <a:avLst/>
          </a:prstGeom>
          <a:noFill/>
        </p:spPr>
        <p:txBody>
          <a:bodyPr wrap="square">
            <a:spAutoFit/>
          </a:bodyPr>
          <a:lstStyle/>
          <a:p>
            <a:r>
              <a:rPr lang="en-IN" dirty="0"/>
              <a:t>Problem 2:</a:t>
            </a:r>
            <a:r>
              <a:rPr lang="en-US" dirty="0"/>
              <a:t> data noise and quality issues.</a:t>
            </a:r>
          </a:p>
          <a:p>
            <a:pPr marL="285750" indent="-285750">
              <a:buFont typeface="Arial" panose="020B0604020202020204" pitchFamily="34" charset="0"/>
              <a:buChar char="•"/>
            </a:pPr>
            <a:r>
              <a:rPr lang="en-US" sz="1600" dirty="0"/>
              <a:t>Hyperparameter tuning and feature engineering can help solve data noise and quality issues in earthquake prediction by improving the accuracy and reliability of the models. </a:t>
            </a:r>
          </a:p>
          <a:p>
            <a:pPr marL="285750" indent="-285750">
              <a:buFont typeface="Arial" panose="020B0604020202020204" pitchFamily="34" charset="0"/>
              <a:buChar char="•"/>
            </a:pPr>
            <a:r>
              <a:rPr lang="en-US" sz="1600" dirty="0"/>
              <a:t>Hyperparameter tuning can help reduce the impact of noise and outliers in the data by fine-tuning the model parameters.</a:t>
            </a:r>
          </a:p>
          <a:p>
            <a:pPr marL="285750" indent="-285750">
              <a:buFont typeface="Arial" panose="020B0604020202020204" pitchFamily="34" charset="0"/>
              <a:buChar char="•"/>
            </a:pPr>
            <a:r>
              <a:rPr lang="en-US" sz="1600" dirty="0"/>
              <a:t>Feature engineering can help mitigate noise in the data by selecting and transforming the input features to improve the model's performance .</a:t>
            </a:r>
          </a:p>
          <a:p>
            <a:pPr marL="285750" indent="-285750">
              <a:buFont typeface="Arial" panose="020B0604020202020204" pitchFamily="34" charset="0"/>
              <a:buChar char="•"/>
            </a:pPr>
            <a:r>
              <a:rPr lang="en-US" sz="1600" dirty="0"/>
              <a:t>Feature engineering can enhance the quality of the data by selecting, combining, and crafting attributes that capture the relationships between variables.</a:t>
            </a:r>
          </a:p>
          <a:p>
            <a:pPr marL="285750" indent="-285750">
              <a:buFont typeface="Arial" panose="020B0604020202020204" pitchFamily="34" charset="0"/>
              <a:buChar char="•"/>
            </a:pPr>
            <a:r>
              <a:rPr lang="en-US" sz="1600" dirty="0"/>
              <a:t>Preprocessing the data to remove noise and improve its quality can help improve the performance of the models.</a:t>
            </a:r>
          </a:p>
          <a:p>
            <a:pPr marL="285750" indent="-285750">
              <a:buFont typeface="Arial" panose="020B0604020202020204" pitchFamily="34" charset="0"/>
              <a:buChar char="•"/>
            </a:pPr>
            <a:r>
              <a:rPr lang="en-US" sz="1600" dirty="0"/>
              <a:t>Hyperparameter tuning can help improve the quality of the data by fine-tuning the model parameters to work better with the data, we can develop more accurate and reliable earthquake prediction models that can help mitigate the impact of earthquakes by reducing the noise and improving the quality of the data</a:t>
            </a:r>
            <a:r>
              <a:rPr lang="en-US" dirty="0"/>
              <a:t>.</a:t>
            </a:r>
            <a:endParaRPr lang="en-IN" dirty="0"/>
          </a:p>
        </p:txBody>
      </p:sp>
    </p:spTree>
    <p:extLst>
      <p:ext uri="{BB962C8B-B14F-4D97-AF65-F5344CB8AC3E}">
        <p14:creationId xmlns:p14="http://schemas.microsoft.com/office/powerpoint/2010/main" val="269403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
        <p:nvSpPr>
          <p:cNvPr id="4" name="Content Placeholder 3">
            <a:extLst>
              <a:ext uri="{FF2B5EF4-FFF2-40B4-BE49-F238E27FC236}">
                <a16:creationId xmlns:a16="http://schemas.microsoft.com/office/drawing/2014/main" id="{B7D11674-E1C7-0FEC-4267-A8B834DA6352}"/>
              </a:ext>
            </a:extLst>
          </p:cNvPr>
          <p:cNvSpPr>
            <a:spLocks noGrp="1"/>
          </p:cNvSpPr>
          <p:nvPr>
            <p:ph sz="half" idx="1"/>
          </p:nvPr>
        </p:nvSpPr>
        <p:spPr>
          <a:xfrm>
            <a:off x="211015" y="459048"/>
            <a:ext cx="5658060" cy="5821171"/>
          </a:xfrm>
        </p:spPr>
        <p:txBody>
          <a:bodyPr>
            <a:normAutofit/>
          </a:bodyPr>
          <a:lstStyle/>
          <a:p>
            <a:r>
              <a:rPr lang="en-IN" sz="1800" dirty="0"/>
              <a:t>Problem 3:</a:t>
            </a:r>
            <a:r>
              <a:rPr lang="en-US" sz="1800" dirty="0"/>
              <a:t> Imbalanced data </a:t>
            </a:r>
            <a:r>
              <a:rPr lang="en-US" dirty="0"/>
              <a:t>.</a:t>
            </a:r>
          </a:p>
          <a:p>
            <a:r>
              <a:rPr lang="en-US" sz="1600" dirty="0"/>
              <a:t>Imbalanced data can be a challenge in earthquake prediction, but hyperparameter tuning and feature engineering can help address this issue.</a:t>
            </a:r>
          </a:p>
          <a:p>
            <a:r>
              <a:rPr lang="en-US" sz="1600" dirty="0"/>
              <a:t>:Hyperparameter tuning : Tune the hyperparameters of the classifier to account for the varying frequencies of the minority class, Experiment with different penalty schemes to balance the classes .Use cross-validation to choose the optimal threshold for the training set.</a:t>
            </a:r>
          </a:p>
          <a:p>
            <a:r>
              <a:rPr lang="en-US" sz="1600" dirty="0"/>
              <a:t>Feature engineering : Use feature selection and feature extraction techniques to identify the most relevant features for the minority class . Use domain knowledge to identify features that can improve the model's performance on the minority class. </a:t>
            </a:r>
          </a:p>
          <a:p>
            <a:r>
              <a:rPr lang="en-US" sz="1600" dirty="0"/>
              <a:t>Use data augmentation techniques such as oversampling and </a:t>
            </a:r>
            <a:r>
              <a:rPr lang="en-US" sz="1600" dirty="0" err="1"/>
              <a:t>undersampling</a:t>
            </a:r>
            <a:r>
              <a:rPr lang="en-US" sz="1600" dirty="0"/>
              <a:t> to balance the classes.</a:t>
            </a:r>
          </a:p>
          <a:p>
            <a:r>
              <a:rPr lang="en-US" sz="1600" dirty="0"/>
              <a:t>By using hyperparameter tuning and feature engineering techniques, we can develop more accurate and reliable earthquake prediction models that can handle imbalanced data. These techniques can help improve the performance of the models on the minority class and reduce the impact of class imbalance on the model's accuracy.</a:t>
            </a:r>
            <a:endParaRPr lang="en-IN" sz="1600" dirty="0"/>
          </a:p>
        </p:txBody>
      </p:sp>
      <p:sp>
        <p:nvSpPr>
          <p:cNvPr id="5" name="Content Placeholder 4">
            <a:extLst>
              <a:ext uri="{FF2B5EF4-FFF2-40B4-BE49-F238E27FC236}">
                <a16:creationId xmlns:a16="http://schemas.microsoft.com/office/drawing/2014/main" id="{F9101EE8-2E75-AB80-25AF-F1CD3C2A3A33}"/>
              </a:ext>
            </a:extLst>
          </p:cNvPr>
          <p:cNvSpPr>
            <a:spLocks noGrp="1"/>
          </p:cNvSpPr>
          <p:nvPr>
            <p:ph sz="half" idx="2"/>
          </p:nvPr>
        </p:nvSpPr>
        <p:spPr>
          <a:xfrm>
            <a:off x="6322927" y="459048"/>
            <a:ext cx="5413546" cy="5821171"/>
          </a:xfrm>
        </p:spPr>
        <p:txBody>
          <a:bodyPr>
            <a:normAutofit fontScale="62500" lnSpcReduction="20000"/>
          </a:bodyPr>
          <a:lstStyle/>
          <a:p>
            <a:pPr marL="0" indent="0">
              <a:buNone/>
            </a:pPr>
            <a:r>
              <a:rPr lang="en-IN" dirty="0"/>
              <a:t>Problem 4:</a:t>
            </a:r>
            <a:r>
              <a:rPr lang="en-US" dirty="0"/>
              <a:t> feature engineering </a:t>
            </a:r>
          </a:p>
          <a:p>
            <a:r>
              <a:rPr lang="en-US" sz="2600" dirty="0"/>
              <a:t>To solve feature engineering using hyperparameter tuning and feature engineering technology, we can follow these steps: Brainstorming: Identify the relevant features that can improve the model's performance based on domain knowledge and data understanding.</a:t>
            </a:r>
          </a:p>
          <a:p>
            <a:r>
              <a:rPr lang="en-US" sz="2600" dirty="0"/>
              <a:t>Feature Creation: Create new features using mathematical operations, combining existing features, or engineering interaction terms.</a:t>
            </a:r>
          </a:p>
          <a:p>
            <a:r>
              <a:rPr lang="en-US" sz="2600" dirty="0"/>
              <a:t>Correlation Analysis: Analyze the correlation between the features and the target variable to identify the most relevant features.</a:t>
            </a:r>
          </a:p>
          <a:p>
            <a:r>
              <a:rPr lang="en-US" sz="2600" dirty="0"/>
              <a:t>Feature Selection: Select the most relevant features using statistical tests or feature importance.</a:t>
            </a:r>
          </a:p>
          <a:p>
            <a:r>
              <a:rPr lang="en-US" sz="2600" dirty="0"/>
              <a:t>Feature Transformation: Transform the features to make them as linearly correlated with the target as possible.</a:t>
            </a:r>
          </a:p>
          <a:p>
            <a:r>
              <a:rPr lang="en-US" sz="2600" dirty="0"/>
              <a:t>Feature Scaling: Scale the features to have a mean of zero and unit variance. Cross-validation: Use cross-validation to choose the optimal threshold for the training set.</a:t>
            </a:r>
          </a:p>
          <a:p>
            <a:r>
              <a:rPr lang="en-US" sz="2600" dirty="0"/>
              <a:t>By following these steps, we can develop more accurate and reliable earthquake prediction models that can handle the complexities of the data. Feature engineering is a crucial step in developing accurate models, and hyperparameter tuning can help fine-tune the model parameters to improve the model's performance.</a:t>
            </a:r>
            <a:endParaRPr lang="en-IN" sz="2600" dirty="0"/>
          </a:p>
        </p:txBody>
      </p:sp>
    </p:spTree>
    <p:extLst>
      <p:ext uri="{BB962C8B-B14F-4D97-AF65-F5344CB8AC3E}">
        <p14:creationId xmlns:p14="http://schemas.microsoft.com/office/powerpoint/2010/main" val="116993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9</a:t>
            </a:r>
          </a:p>
        </p:txBody>
      </p:sp>
      <p:sp>
        <p:nvSpPr>
          <p:cNvPr id="3" name="Content Placeholder 2">
            <a:extLst>
              <a:ext uri="{FF2B5EF4-FFF2-40B4-BE49-F238E27FC236}">
                <a16:creationId xmlns:a16="http://schemas.microsoft.com/office/drawing/2014/main" id="{349E6C71-B7A9-E7B6-44FC-695433C80183}"/>
              </a:ext>
            </a:extLst>
          </p:cNvPr>
          <p:cNvSpPr>
            <a:spLocks noGrp="1"/>
          </p:cNvSpPr>
          <p:nvPr>
            <p:ph idx="1"/>
          </p:nvPr>
        </p:nvSpPr>
        <p:spPr>
          <a:xfrm>
            <a:off x="525462" y="924448"/>
            <a:ext cx="10828338" cy="5252515"/>
          </a:xfrm>
        </p:spPr>
        <p:txBody>
          <a:bodyPr>
            <a:normAutofit/>
          </a:bodyPr>
          <a:lstStyle/>
          <a:p>
            <a:r>
              <a:rPr lang="en-US" sz="1800" dirty="0"/>
              <a:t>Hyperparameter Tuning and Feature Engineering for Earthquake Prediction using Python. Earthquake prediction is a challenging task in machine learning, and it requires the use of advanced techniques such as hyperparameter tuning and feature engineering to improve the performance of models. </a:t>
            </a:r>
          </a:p>
          <a:p>
            <a:r>
              <a:rPr lang="en-US" sz="1800" dirty="0"/>
              <a:t>Here's how these techniques can be applied to earthquake prediction using Python. Feature engineering is an essential step in earthquake prediction using machine learning. It involves transforming raw seismic data into features that better represent the underlying problem to the predictive models3.Feature engineering techniques such as Fourier transforms, wavelet transforms, and time-frequency analysis can be used to extract useful features from seismic data.</a:t>
            </a:r>
          </a:p>
          <a:p>
            <a:r>
              <a:rPr lang="en-US" sz="1800" dirty="0"/>
              <a:t>Python libraries such as </a:t>
            </a:r>
            <a:r>
              <a:rPr lang="en-US" sz="1800" dirty="0" err="1"/>
              <a:t>ObsPy</a:t>
            </a:r>
            <a:r>
              <a:rPr lang="en-US" sz="1800" dirty="0"/>
              <a:t>, NumPy, and SciPy can be used to perform feature engineering on seismic data. Hyperparameter tuning is a crucial step in improving the performance of machine learning models for earthquake prediction.</a:t>
            </a:r>
          </a:p>
          <a:p>
            <a:r>
              <a:rPr lang="en-US" sz="1800" dirty="0"/>
              <a:t>It involves selecting the best values of hyperparameters to improve the performance of a mode. Hyperparameters such as learning rate, batch size, number of epochs, and activation functions can be tuned to improve the performance of models. Python libraries such as </a:t>
            </a:r>
            <a:r>
              <a:rPr lang="en-US" sz="1800" dirty="0" err="1"/>
              <a:t>Keras</a:t>
            </a:r>
            <a:r>
              <a:rPr lang="en-US" sz="1800" dirty="0"/>
              <a:t> , Scikit-learn, and TensorFlow can be used to perform hyperparameter tuning on machine learning models</a:t>
            </a:r>
          </a:p>
          <a:p>
            <a:r>
              <a:rPr lang="en-US" sz="1800" dirty="0"/>
              <a:t> hyperparameter tuning and feature engineering are essential techniques in earthquake prediction using machine learning. Python libraries such as </a:t>
            </a:r>
            <a:r>
              <a:rPr lang="en-US" sz="1800" dirty="0" err="1"/>
              <a:t>ObsPy</a:t>
            </a:r>
            <a:r>
              <a:rPr lang="en-US" sz="1800" dirty="0"/>
              <a:t>, NumPy, SciPy, </a:t>
            </a:r>
            <a:r>
              <a:rPr lang="en-US" sz="1800" dirty="0" err="1"/>
              <a:t>Keras</a:t>
            </a:r>
            <a:r>
              <a:rPr lang="en-US" sz="1800" dirty="0"/>
              <a:t>, Scikit-learn, and TensorFlow can be used to perform these techniques on seismic data.</a:t>
            </a:r>
            <a:endParaRPr lang="en-IN" sz="1800" dirty="0"/>
          </a:p>
        </p:txBody>
      </p:sp>
      <p:sp>
        <p:nvSpPr>
          <p:cNvPr id="7" name="Title 1"/>
          <p:cNvSpPr>
            <a:spLocks noGrp="1"/>
          </p:cNvSpPr>
          <p:nvPr>
            <p:ph type="title"/>
          </p:nvPr>
        </p:nvSpPr>
        <p:spPr>
          <a:xfrm>
            <a:off x="525462" y="214895"/>
            <a:ext cx="11141076" cy="629168"/>
          </a:xfrm>
        </p:spPr>
        <p:txBody>
          <a:bodyPr/>
          <a:lstStyle/>
          <a:p>
            <a:r>
              <a:rPr lang="en-US" dirty="0"/>
              <a:t>Conclusion:-</a:t>
            </a:r>
          </a:p>
        </p:txBody>
      </p:sp>
    </p:spTree>
    <p:extLst>
      <p:ext uri="{BB962C8B-B14F-4D97-AF65-F5344CB8AC3E}">
        <p14:creationId xmlns:p14="http://schemas.microsoft.com/office/powerpoint/2010/main" val="68865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4AEFAB5-6FE3-235D-0201-8B53D2CEDE25}"/>
              </a:ext>
            </a:extLst>
          </p:cNvPr>
          <p:cNvPicPr>
            <a:picLocks noGrp="1" noChangeAspect="1"/>
          </p:cNvPicPr>
          <p:nvPr>
            <p:ph type="pic" sz="quarter" idx="10"/>
          </p:nvPr>
        </p:nvPicPr>
        <p:blipFill>
          <a:blip r:embed="rId2"/>
          <a:srcRect t="16664" b="16664"/>
          <a:stretch>
            <a:fillRect/>
          </a:stretch>
        </p:blipFill>
        <p:spPr/>
      </p:pic>
      <p:sp>
        <p:nvSpPr>
          <p:cNvPr id="5" name="Title 4">
            <a:extLst>
              <a:ext uri="{FF2B5EF4-FFF2-40B4-BE49-F238E27FC236}">
                <a16:creationId xmlns:a16="http://schemas.microsoft.com/office/drawing/2014/main" id="{75F53023-8B2F-84CF-2F2A-FCD9FD76EE1E}"/>
              </a:ext>
            </a:extLst>
          </p:cNvPr>
          <p:cNvSpPr>
            <a:spLocks noGrp="1"/>
          </p:cNvSpPr>
          <p:nvPr>
            <p:ph type="title"/>
          </p:nvPr>
        </p:nvSpPr>
        <p:spPr>
          <a:xfrm>
            <a:off x="6369627" y="1018309"/>
            <a:ext cx="5111561" cy="5226627"/>
          </a:xfrm>
        </p:spPr>
        <p:txBody>
          <a:bodyPr/>
          <a:lstStyle/>
          <a:p>
            <a:r>
              <a:rPr lang="en-IN" dirty="0"/>
              <a:t>thankyou</a:t>
            </a:r>
          </a:p>
        </p:txBody>
      </p:sp>
    </p:spTree>
    <p:extLst>
      <p:ext uri="{BB962C8B-B14F-4D97-AF65-F5344CB8AC3E}">
        <p14:creationId xmlns:p14="http://schemas.microsoft.com/office/powerpoint/2010/main" val="375559385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131</TotalTime>
  <Words>1546</Words>
  <Application>Microsoft Office PowerPoint</Application>
  <PresentationFormat>Widescreen</PresentationFormat>
  <Paragraphs>79</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Corbel</vt:lpstr>
      <vt:lpstr>Office Theme</vt:lpstr>
      <vt:lpstr>Earthquake prediction using python</vt:lpstr>
      <vt:lpstr>PowerPoint Presentation</vt:lpstr>
      <vt:lpstr>innovations for earthquake prediction using python:-</vt:lpstr>
      <vt:lpstr>1 HYPERPARAMETER TUNING.                2 FUTURE ENGINEERING. </vt:lpstr>
      <vt:lpstr>How Hyperparameter Tuning And Future Engineering use for problem solving occurs in earthquake predictions . </vt:lpstr>
      <vt:lpstr>PowerPoint Presentation</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 prediction using python</dc:title>
  <dc:creator>Vijayaragav LG</dc:creator>
  <cp:lastModifiedBy>Vijayaragav LG</cp:lastModifiedBy>
  <cp:revision>1</cp:revision>
  <dcterms:created xsi:type="dcterms:W3CDTF">2023-10-10T14:54:30Z</dcterms:created>
  <dcterms:modified xsi:type="dcterms:W3CDTF">2023-10-10T17:05:58Z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